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3" d="100"/>
          <a:sy n="73" d="100"/>
        </p:scale>
        <p:origin x="301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9/6/2017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9/6/2017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2413674379"/>
              </p:ext>
            </p:extLst>
          </p:nvPr>
        </p:nvGraphicFramePr>
        <p:xfrm>
          <a:off x="393538" y="420078"/>
          <a:ext cx="6950237" cy="9541115"/>
        </p:xfrm>
        <a:graphic>
          <a:graphicData uri="http://schemas.openxmlformats.org/drawingml/2006/table">
            <a:tbl>
              <a:tblPr firstRow="1" bandRow="1">
                <a:tableStyleId>{2D5ABB26-0587-4C30-8999-92F81FD0307C}</a:tableStyleId>
              </a:tblPr>
              <a:tblGrid>
                <a:gridCol w="1893824">
                  <a:extLst>
                    <a:ext uri="{9D8B030D-6E8A-4147-A177-3AD203B41FA5}">
                      <a16:colId xmlns:a16="http://schemas.microsoft.com/office/drawing/2014/main" val="20000"/>
                    </a:ext>
                  </a:extLst>
                </a:gridCol>
                <a:gridCol w="505641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gn="ctr">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SHRP2 R07: The Use of Performance Specifications for Rapid Renewal Solutions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SHRP2</a:t>
                      </a:r>
                      <a:r>
                        <a:rPr lang="en-US" sz="800" i="1" spc="-15" baseline="0" dirty="0" smtClean="0">
                          <a:solidFill>
                            <a:srgbClr val="231F20"/>
                          </a:solidFill>
                          <a:latin typeface="Palatino Linotype" panose="02040502050505030304" pitchFamily="18" charset="0"/>
                          <a:cs typeface="Calibri"/>
                        </a:rPr>
                        <a:t> R07: Performance Specifications for Rapid Renewal</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TIMELINE</a:t>
                      </a:r>
                      <a:endParaRPr lang="en-US" sz="1050" b="0" spc="0" dirty="0" smtClean="0">
                        <a:solidFill>
                          <a:schemeClr val="tx1"/>
                        </a:solidFill>
                        <a:latin typeface="Franklin Gothic Book" panose="020B0503020102020204" pitchFamily="34" charset="0"/>
                        <a:cs typeface="Calibri"/>
                      </a:endParaRPr>
                    </a:p>
                    <a:p>
                      <a:pPr marL="152400">
                        <a:lnSpc>
                          <a:spcPct val="100000"/>
                        </a:lnSpc>
                      </a:pPr>
                      <a:endParaRPr lang="en-US" sz="1050" b="0" spc="0" baseline="0" dirty="0" smtClean="0">
                        <a:solidFill>
                          <a:schemeClr val="tx1"/>
                        </a:solidFill>
                        <a:latin typeface="Franklin Gothic Book" panose="020B0503020102020204" pitchFamily="34" charset="0"/>
                        <a:cs typeface="Calibri"/>
                      </a:endParaRPr>
                    </a:p>
                    <a:p>
                      <a:pPr marL="152400">
                        <a:lnSpc>
                          <a:spcPct val="100000"/>
                        </a:lnSpc>
                      </a:pPr>
                      <a:r>
                        <a:rPr lang="en-US" sz="1050" b="0" spc="0" baseline="0" dirty="0" smtClean="0">
                          <a:solidFill>
                            <a:schemeClr val="tx1"/>
                          </a:solidFill>
                          <a:latin typeface="Franklin Gothic Book" panose="020B0503020102020204" pitchFamily="34" charset="0"/>
                          <a:cs typeface="Calibri"/>
                        </a:rPr>
                        <a:t>06/15</a:t>
                      </a:r>
                      <a:r>
                        <a:rPr lang="en-US" sz="850" spc="-10" baseline="0" dirty="0" smtClean="0">
                          <a:solidFill>
                            <a:srgbClr val="231F20"/>
                          </a:solidFill>
                          <a:latin typeface="Palatino Linotype" panose="02040502050505030304" pitchFamily="18" charset="0"/>
                          <a:cs typeface="Calibri"/>
                        </a:rPr>
                        <a:t> –  Current</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Mark Woolaver,  VAOT </a:t>
                      </a: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Victor</a:t>
                      </a:r>
                      <a:r>
                        <a:rPr lang="en-US" sz="800" spc="-20" baseline="0" dirty="0" smtClean="0">
                          <a:solidFill>
                            <a:srgbClr val="231F20"/>
                          </a:solidFill>
                          <a:latin typeface="Palatino Linotype" panose="02040502050505030304" pitchFamily="18" charset="0"/>
                          <a:cs typeface="Calibri"/>
                        </a:rPr>
                        <a:t> (Lee) Gallivan, PI/SME</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Mark Woolaver, VAOT Construction Paving Engineer</a:t>
                      </a: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rPr>
                        <a:t>Actively Under Development – Contact Mark Woolaver for Latest Information</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algn="just">
                        <a:lnSpc>
                          <a:spcPct val="100000"/>
                        </a:lnSpc>
                        <a:spcBef>
                          <a:spcPts val="65"/>
                        </a:spcBef>
                      </a:pPr>
                      <a:r>
                        <a:rPr lang="en-US" sz="1400" b="1" spc="20" dirty="0" smtClean="0">
                          <a:solidFill>
                            <a:srgbClr val="231F20"/>
                          </a:solidFill>
                          <a:latin typeface="Franklin Gothic Book" panose="020B0503020102020204" pitchFamily="34" charset="0"/>
                          <a:cs typeface="Calibri"/>
                        </a:rPr>
                        <a:t>Introduction</a:t>
                      </a:r>
                      <a:r>
                        <a:rPr lang="en-US" sz="1400" b="1" spc="20" baseline="0" dirty="0" smtClean="0">
                          <a:solidFill>
                            <a:srgbClr val="231F20"/>
                          </a:solidFill>
                          <a:latin typeface="Franklin Gothic Book" panose="020B0503020102020204" pitchFamily="34" charset="0"/>
                          <a:cs typeface="Calibri"/>
                        </a:rPr>
                        <a:t> to </a:t>
                      </a:r>
                      <a:r>
                        <a:rPr sz="1400" b="1" spc="40" dirty="0" smtClean="0">
                          <a:solidFill>
                            <a:srgbClr val="231F20"/>
                          </a:solidFill>
                          <a:latin typeface="Franklin Gothic Book" panose="020B0503020102020204" pitchFamily="34" charset="0"/>
                          <a:cs typeface="Calibri"/>
                        </a:rPr>
                        <a:t>the</a:t>
                      </a:r>
                      <a:r>
                        <a:rPr lang="en-US" sz="1400" b="1" spc="-229"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Pro</a:t>
                      </a:r>
                      <a:r>
                        <a:rPr lang="en-US" sz="1400" b="1" spc="40" dirty="0" smtClean="0">
                          <a:solidFill>
                            <a:srgbClr val="231F20"/>
                          </a:solidFill>
                          <a:latin typeface="Franklin Gothic Book" panose="020B0503020102020204" pitchFamily="34" charset="0"/>
                          <a:cs typeface="Calibri"/>
                        </a:rPr>
                        <a:t>posal. </a:t>
                      </a:r>
                    </a:p>
                    <a:p>
                      <a:pPr marL="70485" marR="0" indent="0" algn="just" defTabSz="914400" eaLnBrk="1" fontAlgn="auto" latinLnBrk="0" hangingPunct="1">
                        <a:lnSpc>
                          <a:spcPct val="100000"/>
                        </a:lnSpc>
                        <a:spcBef>
                          <a:spcPts val="65"/>
                        </a:spcBef>
                        <a:spcAft>
                          <a:spcPts val="0"/>
                        </a:spcAft>
                        <a:buClrTx/>
                        <a:buSzTx/>
                        <a:buFontTx/>
                        <a:buNone/>
                        <a:tabLst/>
                        <a:defRPr/>
                      </a:pPr>
                      <a:r>
                        <a:rPr lang="en-US" sz="1100" dirty="0" smtClean="0">
                          <a:solidFill>
                            <a:schemeClr val="tx1"/>
                          </a:solidFill>
                          <a:effectLst/>
                          <a:latin typeface="Palatino Linotype" panose="02040502050505030304" pitchFamily="18" charset="0"/>
                          <a:ea typeface="+mn-ea"/>
                          <a:cs typeface="+mn-cs"/>
                        </a:rPr>
                        <a:t>By developing a performance specification for reclaimed pavements and bases that are stabilized with cement, the VTrans expects to be able to make acceptance decision for this material based on the measurement of the finished products using fundamental engineering properties that predict the long term performance of the structure.   VTrans has utilized in-place recycling technology for years, but due to compounding events over the past few years including reduced pavement performance, doubts regarding the effectiveness of the technology have led to their participation in the IAP program. </a:t>
                      </a:r>
                      <a:endParaRPr sz="1100" dirty="0">
                        <a:latin typeface="Palatino Linotype" panose="02040502050505030304" pitchFamily="18" charset="0"/>
                        <a:cs typeface="Calibri"/>
                      </a:endParaRPr>
                    </a:p>
                    <a:p>
                      <a:pPr marL="70485" marR="1379855" algn="just">
                        <a:lnSpc>
                          <a:spcPts val="1210"/>
                        </a:lnSpc>
                        <a:spcBef>
                          <a:spcPts val="960"/>
                        </a:spcBef>
                      </a:pPr>
                      <a:r>
                        <a:rPr lang="en-US" sz="1400" b="1" spc="20" dirty="0" smtClean="0">
                          <a:solidFill>
                            <a:srgbClr val="231F20"/>
                          </a:solidFill>
                          <a:latin typeface="Franklin Gothic Book" panose="020B0503020102020204" pitchFamily="34" charset="0"/>
                          <a:cs typeface="Calibri"/>
                        </a:rPr>
                        <a:t>Methodology</a:t>
                      </a:r>
                      <a:r>
                        <a:rPr lang="en-US" sz="1400" b="1" spc="20" baseline="0" dirty="0" smtClean="0">
                          <a:solidFill>
                            <a:srgbClr val="231F20"/>
                          </a:solidFill>
                          <a:latin typeface="Franklin Gothic Book" panose="020B0503020102020204" pitchFamily="34" charset="0"/>
                          <a:cs typeface="Calibri"/>
                        </a:rPr>
                        <a:t> or </a:t>
                      </a:r>
                      <a:r>
                        <a:rPr sz="1400" b="1" spc="20" dirty="0" smtClean="0">
                          <a:solidFill>
                            <a:srgbClr val="231F20"/>
                          </a:solidFill>
                          <a:latin typeface="Franklin Gothic Book" panose="020B0503020102020204" pitchFamily="34" charset="0"/>
                          <a:cs typeface="Calibri"/>
                        </a:rPr>
                        <a:t>What </a:t>
                      </a:r>
                      <a:r>
                        <a:rPr sz="1400" b="1" spc="35" dirty="0" smtClean="0">
                          <a:solidFill>
                            <a:srgbClr val="231F20"/>
                          </a:solidFill>
                          <a:latin typeface="Franklin Gothic Book" panose="020B0503020102020204" pitchFamily="34" charset="0"/>
                          <a:cs typeface="Calibri"/>
                        </a:rPr>
                        <a:t>was</a:t>
                      </a:r>
                      <a:r>
                        <a:rPr sz="1400" b="1" spc="-165" dirty="0" smtClean="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done?</a:t>
                      </a:r>
                      <a:endParaRPr sz="1400" dirty="0" smtClean="0">
                        <a:latin typeface="Franklin Gothic Book" panose="020B0503020102020204" pitchFamily="34" charset="0"/>
                        <a:cs typeface="Calibri"/>
                      </a:endParaRPr>
                    </a:p>
                    <a:p>
                      <a:pPr marL="70485" marR="5715" algn="just">
                        <a:lnSpc>
                          <a:spcPts val="1210"/>
                        </a:lnSpc>
                        <a:spcBef>
                          <a:spcPts val="960"/>
                        </a:spcBef>
                      </a:pPr>
                      <a:r>
                        <a:rPr lang="en-US" sz="1100" dirty="0" smtClean="0">
                          <a:solidFill>
                            <a:schemeClr val="tx1"/>
                          </a:solidFill>
                          <a:effectLst/>
                          <a:latin typeface="Palatino Linotype" panose="02040502050505030304" pitchFamily="18" charset="0"/>
                          <a:ea typeface="+mn-ea"/>
                          <a:cs typeface="+mn-cs"/>
                        </a:rPr>
                        <a:t>Specifications were developed by VTrans and incorporated into a 2015 project that partially addressed the move to performance specifications for Full Depth Reclamation with Cement.   The project was a continuing effort in improving the specifications for and the constructed results of a cement stabilized FDR project.  Certain past projects utilizing the technology had shown some signs of premature distress and a concerted effort was made within the project Contract documents, to improve accountability and strive towards a more performance based set of criteria.</a:t>
                      </a:r>
                    </a:p>
                    <a:p>
                      <a:pPr marL="70485" marR="5715" algn="just">
                        <a:lnSpc>
                          <a:spcPts val="1210"/>
                        </a:lnSpc>
                        <a:spcBef>
                          <a:spcPts val="960"/>
                        </a:spcBef>
                      </a:pPr>
                      <a:r>
                        <a:rPr lang="en-US" sz="1100" dirty="0" smtClean="0">
                          <a:solidFill>
                            <a:schemeClr val="tx1"/>
                          </a:solidFill>
                          <a:effectLst/>
                          <a:latin typeface="Palatino Linotype" panose="02040502050505030304" pitchFamily="18" charset="0"/>
                          <a:ea typeface="+mn-ea"/>
                          <a:cs typeface="+mn-cs"/>
                        </a:rPr>
                        <a:t>The specifications were further revised to include Percent-Within-Limits acceptance (PWL) criteria, Intelligent Compaction, lots and </a:t>
                      </a:r>
                      <a:r>
                        <a:rPr lang="en-US" sz="1100" dirty="0" err="1" smtClean="0">
                          <a:solidFill>
                            <a:schemeClr val="tx1"/>
                          </a:solidFill>
                          <a:effectLst/>
                          <a:latin typeface="Palatino Linotype" panose="02040502050505030304" pitchFamily="18" charset="0"/>
                          <a:ea typeface="+mn-ea"/>
                          <a:cs typeface="+mn-cs"/>
                        </a:rPr>
                        <a:t>sublots</a:t>
                      </a:r>
                      <a:r>
                        <a:rPr lang="en-US" sz="1100" dirty="0" smtClean="0">
                          <a:solidFill>
                            <a:schemeClr val="tx1"/>
                          </a:solidFill>
                          <a:effectLst/>
                          <a:latin typeface="Palatino Linotype" panose="02040502050505030304" pitchFamily="18" charset="0"/>
                          <a:ea typeface="+mn-ea"/>
                          <a:cs typeface="+mn-cs"/>
                        </a:rPr>
                        <a:t> as well as changes to the compaction requirements and equipment requirements.  VTrans then further advanced the specifications as a shadow project to allow the VTrans and Contractor representatives’ additional time to adjust prior to the new requirements being implemented.  The performance specifications were developed to address all the original VTrans objectives and the additional factors of the Agency.</a:t>
                      </a:r>
                    </a:p>
                    <a:p>
                      <a:pPr marL="70485" marR="5715" indent="0" algn="just" defTabSz="914400" eaLnBrk="1" fontAlgn="auto" latinLnBrk="0" hangingPunct="1">
                        <a:lnSpc>
                          <a:spcPts val="1210"/>
                        </a:lnSpc>
                        <a:spcBef>
                          <a:spcPts val="960"/>
                        </a:spcBef>
                        <a:spcAft>
                          <a:spcPts val="0"/>
                        </a:spcAft>
                        <a:buClrTx/>
                        <a:buSzTx/>
                        <a:buFontTx/>
                        <a:buNone/>
                        <a:tabLst/>
                        <a:defRPr/>
                      </a:pPr>
                      <a:r>
                        <a:rPr lang="en-US" sz="1400" b="1" spc="20" dirty="0" smtClean="0">
                          <a:solidFill>
                            <a:srgbClr val="231F20"/>
                          </a:solidFill>
                          <a:latin typeface="Franklin Gothic Book" panose="020B0503020102020204" pitchFamily="34" charset="0"/>
                          <a:ea typeface="+mn-ea"/>
                          <a:cs typeface="Calibri"/>
                        </a:rPr>
                        <a:t>Conclusion or </a:t>
                      </a:r>
                      <a:r>
                        <a:rPr lang="en-US" sz="1400" b="1" spc="20" dirty="0" smtClean="0">
                          <a:solidFill>
                            <a:srgbClr val="231F20"/>
                          </a:solidFill>
                          <a:latin typeface="Franklin Gothic Book" panose="020B0503020102020204" pitchFamily="34" charset="0"/>
                          <a:cs typeface="Calibri"/>
                        </a:rPr>
                        <a:t>What</a:t>
                      </a:r>
                      <a:r>
                        <a:rPr lang="en-US" sz="1400" b="1" spc="-50" dirty="0" smtClean="0">
                          <a:solidFill>
                            <a:srgbClr val="231F20"/>
                          </a:solidFill>
                          <a:latin typeface="Franklin Gothic Book" panose="020B0503020102020204" pitchFamily="34" charset="0"/>
                          <a:cs typeface="Calibri"/>
                        </a:rPr>
                        <a:t> </a:t>
                      </a:r>
                      <a:r>
                        <a:rPr lang="en-US" sz="1400" b="1" spc="30" dirty="0" smtClean="0">
                          <a:solidFill>
                            <a:srgbClr val="231F20"/>
                          </a:solidFill>
                          <a:latin typeface="Franklin Gothic Book" panose="020B0503020102020204" pitchFamily="34" charset="0"/>
                          <a:cs typeface="Calibri"/>
                        </a:rPr>
                        <a:t>are</a:t>
                      </a:r>
                      <a:r>
                        <a:rPr lang="en-US" sz="1400" b="1" spc="-50" dirty="0" smtClean="0">
                          <a:solidFill>
                            <a:srgbClr val="231F20"/>
                          </a:solidFill>
                          <a:latin typeface="Franklin Gothic Book" panose="020B0503020102020204" pitchFamily="34" charset="0"/>
                          <a:cs typeface="Calibri"/>
                        </a:rPr>
                        <a:t> </a:t>
                      </a:r>
                      <a:r>
                        <a:rPr lang="en-US" sz="1400" b="1" spc="40" dirty="0" smtClean="0">
                          <a:solidFill>
                            <a:srgbClr val="231F20"/>
                          </a:solidFill>
                          <a:latin typeface="Franklin Gothic Book" panose="020B0503020102020204" pitchFamily="34" charset="0"/>
                          <a:cs typeface="Calibri"/>
                        </a:rPr>
                        <a:t>the</a:t>
                      </a:r>
                      <a:r>
                        <a:rPr lang="en-US" sz="1400" b="1" spc="-50" dirty="0" smtClean="0">
                          <a:solidFill>
                            <a:srgbClr val="231F20"/>
                          </a:solidFill>
                          <a:latin typeface="Franklin Gothic Book" panose="020B0503020102020204" pitchFamily="34" charset="0"/>
                          <a:cs typeface="Calibri"/>
                        </a:rPr>
                        <a:t> </a:t>
                      </a:r>
                      <a:r>
                        <a:rPr lang="en-US" sz="1400" b="1" spc="50" dirty="0" smtClean="0">
                          <a:solidFill>
                            <a:srgbClr val="231F20"/>
                          </a:solidFill>
                          <a:latin typeface="Franklin Gothic Book" panose="020B0503020102020204" pitchFamily="34" charset="0"/>
                          <a:cs typeface="Calibri"/>
                        </a:rPr>
                        <a:t>next</a:t>
                      </a:r>
                      <a:r>
                        <a:rPr lang="en-US" sz="1400" b="1" spc="-50" dirty="0" smtClean="0">
                          <a:solidFill>
                            <a:srgbClr val="231F20"/>
                          </a:solidFill>
                          <a:latin typeface="Franklin Gothic Book" panose="020B0503020102020204" pitchFamily="34" charset="0"/>
                          <a:cs typeface="Calibri"/>
                        </a:rPr>
                        <a:t> </a:t>
                      </a:r>
                      <a:r>
                        <a:rPr lang="en-US" sz="1400" b="1" spc="35" dirty="0" smtClean="0">
                          <a:solidFill>
                            <a:srgbClr val="231F20"/>
                          </a:solidFill>
                          <a:latin typeface="Franklin Gothic Book" panose="020B0503020102020204" pitchFamily="34" charset="0"/>
                          <a:cs typeface="Calibri"/>
                        </a:rPr>
                        <a:t>steps?</a:t>
                      </a:r>
                    </a:p>
                    <a:p>
                      <a:r>
                        <a:rPr lang="en-US" sz="1100" dirty="0" smtClean="0">
                          <a:solidFill>
                            <a:schemeClr val="tx1"/>
                          </a:solidFill>
                          <a:effectLst/>
                          <a:latin typeface="Palatino Linotype" panose="02040502050505030304" pitchFamily="18" charset="0"/>
                          <a:ea typeface="+mn-ea"/>
                          <a:cs typeface="+mn-cs"/>
                        </a:rPr>
                        <a:t>Performance specifications FDR operations with cement to be finalized and utilized in a future project as a shadow</a:t>
                      </a:r>
                      <a:r>
                        <a:rPr lang="en-US" sz="1100" baseline="0" dirty="0" smtClean="0">
                          <a:solidFill>
                            <a:schemeClr val="tx1"/>
                          </a:solidFill>
                          <a:effectLst/>
                          <a:latin typeface="Palatino Linotype" panose="02040502050505030304" pitchFamily="18" charset="0"/>
                          <a:ea typeface="+mn-ea"/>
                          <a:cs typeface="+mn-cs"/>
                        </a:rPr>
                        <a:t> specification will full implementation to follow in the future</a:t>
                      </a:r>
                      <a:r>
                        <a:rPr lang="en-US" sz="1100" dirty="0" smtClean="0">
                          <a:solidFill>
                            <a:schemeClr val="tx1"/>
                          </a:solidFill>
                          <a:effectLst/>
                          <a:latin typeface="Palatino Linotype" panose="02040502050505030304" pitchFamily="18" charset="0"/>
                          <a:ea typeface="+mn-ea"/>
                          <a:cs typeface="+mn-cs"/>
                        </a:rPr>
                        <a:t>.  </a:t>
                      </a:r>
                    </a:p>
                    <a:p>
                      <a:pPr marL="70485" marR="5715" algn="just">
                        <a:lnSpc>
                          <a:spcPts val="1210"/>
                        </a:lnSpc>
                        <a:spcBef>
                          <a:spcPts val="960"/>
                        </a:spcBef>
                      </a:pPr>
                      <a:r>
                        <a:rPr sz="1400" b="1" spc="20" dirty="0" smtClean="0">
                          <a:solidFill>
                            <a:srgbClr val="231F20"/>
                          </a:solidFill>
                          <a:latin typeface="Franklin Gothic Book" panose="020B0503020102020204" pitchFamily="34" charset="0"/>
                          <a:cs typeface="Calibri"/>
                        </a:rPr>
                        <a:t>What</a:t>
                      </a:r>
                      <a:r>
                        <a:rPr sz="1400" b="1" spc="-45" dirty="0" smtClean="0">
                          <a:solidFill>
                            <a:srgbClr val="231F20"/>
                          </a:solidFill>
                          <a:latin typeface="Franklin Gothic Book" panose="020B0503020102020204" pitchFamily="34" charset="0"/>
                          <a:cs typeface="Calibri"/>
                        </a:rPr>
                        <a:t> </a:t>
                      </a:r>
                      <a:r>
                        <a:rPr sz="1400" b="1" spc="30" dirty="0">
                          <a:solidFill>
                            <a:srgbClr val="231F20"/>
                          </a:solidFill>
                          <a:latin typeface="Franklin Gothic Book" panose="020B0503020102020204" pitchFamily="34" charset="0"/>
                          <a:cs typeface="Calibri"/>
                        </a:rPr>
                        <a:t>are</a:t>
                      </a:r>
                      <a:r>
                        <a:rPr sz="1400" b="1" spc="-45" dirty="0">
                          <a:solidFill>
                            <a:srgbClr val="231F20"/>
                          </a:solidFill>
                          <a:latin typeface="Franklin Gothic Book" panose="020B0503020102020204" pitchFamily="34" charset="0"/>
                          <a:cs typeface="Calibri"/>
                        </a:rPr>
                        <a:t> </a:t>
                      </a:r>
                      <a:r>
                        <a:rPr sz="1400" b="1" spc="45" dirty="0">
                          <a:solidFill>
                            <a:srgbClr val="231F20"/>
                          </a:solidFill>
                          <a:latin typeface="Franklin Gothic Book" panose="020B0503020102020204" pitchFamily="34" charset="0"/>
                          <a:cs typeface="Calibri"/>
                        </a:rPr>
                        <a:t>potential</a:t>
                      </a:r>
                      <a:r>
                        <a:rPr sz="1400" b="1" spc="-45" dirty="0">
                          <a:solidFill>
                            <a:srgbClr val="231F20"/>
                          </a:solidFill>
                          <a:latin typeface="Franklin Gothic Book" panose="020B0503020102020204" pitchFamily="34" charset="0"/>
                          <a:cs typeface="Calibri"/>
                        </a:rPr>
                        <a:t> </a:t>
                      </a:r>
                      <a:r>
                        <a:rPr sz="1400" b="1" spc="40" dirty="0" smtClean="0">
                          <a:solidFill>
                            <a:srgbClr val="231F20"/>
                          </a:solidFill>
                          <a:latin typeface="Franklin Gothic Book" panose="020B0503020102020204" pitchFamily="34" charset="0"/>
                          <a:cs typeface="Calibri"/>
                        </a:rPr>
                        <a:t>impacts?</a:t>
                      </a:r>
                      <a:r>
                        <a:rPr lang="en-US" sz="1400" b="1" spc="40" dirty="0" smtClean="0">
                          <a:solidFill>
                            <a:srgbClr val="231F20"/>
                          </a:solidFill>
                          <a:latin typeface="Franklin Gothic Book" panose="020B0503020102020204" pitchFamily="34" charset="0"/>
                          <a:cs typeface="Calibri"/>
                        </a:rPr>
                        <a:t>  What is the benefit to </a:t>
                      </a:r>
                      <a:r>
                        <a:rPr lang="en-US" sz="1400" b="1" spc="40" dirty="0" err="1" smtClean="0">
                          <a:solidFill>
                            <a:srgbClr val="231F20"/>
                          </a:solidFill>
                          <a:latin typeface="Franklin Gothic Book" panose="020B0503020102020204" pitchFamily="34" charset="0"/>
                          <a:cs typeface="Calibri"/>
                        </a:rPr>
                        <a:t>VTrans</a:t>
                      </a:r>
                      <a:r>
                        <a:rPr lang="en-US" sz="1400" b="1" spc="40" dirty="0" smtClean="0">
                          <a:solidFill>
                            <a:srgbClr val="231F20"/>
                          </a:solidFill>
                          <a:latin typeface="Franklin Gothic Book" panose="020B0503020102020204" pitchFamily="34" charset="0"/>
                          <a:cs typeface="Calibri"/>
                        </a:rPr>
                        <a:t>?</a:t>
                      </a:r>
                      <a:endParaRPr sz="1400" dirty="0">
                        <a:latin typeface="Franklin Gothic Book" panose="020B0503020102020204" pitchFamily="34" charset="0"/>
                        <a:cs typeface="Calibri"/>
                      </a:endParaRPr>
                    </a:p>
                    <a:p>
                      <a:r>
                        <a:rPr lang="en-US" sz="1100" dirty="0" smtClean="0">
                          <a:solidFill>
                            <a:schemeClr val="tx1"/>
                          </a:solidFill>
                          <a:effectLst/>
                          <a:latin typeface="Palatino Linotype" panose="02040502050505030304" pitchFamily="18" charset="0"/>
                          <a:ea typeface="+mn-ea"/>
                          <a:cs typeface="+mn-cs"/>
                        </a:rPr>
                        <a:t>Results of testing during the first project construction proved promising in that key target specification requirements were met.  The Contractor acted as a partner in the project and make some modification to the contract with VTrans support to ensure the goals of the project were met.  </a:t>
                      </a:r>
                    </a:p>
                    <a:p>
                      <a:r>
                        <a:rPr lang="en-US" sz="1100" dirty="0" smtClean="0">
                          <a:solidFill>
                            <a:schemeClr val="tx1"/>
                          </a:solidFill>
                          <a:effectLst/>
                          <a:latin typeface="Palatino Linotype" panose="02040502050505030304" pitchFamily="18" charset="0"/>
                          <a:ea typeface="+mn-ea"/>
                          <a:cs typeface="+mn-cs"/>
                        </a:rPr>
                        <a:t> In addition to obtaining key specification requirements periodic on site discussions concerning project QC / QA requirements were held at various junctures throughout the construction season to further emphasize construction criteria and the required attention to detail. From a construction perspective on the part of the VTrans and the Contractor, the project can most certainly be termed a success by way of achieving all of the specified requirements.   The successes of the project will lead to further improvements in the specifications and future projects.  </a:t>
                      </a:r>
                      <a:endParaRPr lang="en-US" sz="1100" dirty="0">
                        <a:solidFill>
                          <a:schemeClr val="tx1"/>
                        </a:solidFill>
                        <a:effectLst/>
                        <a:latin typeface="Palatino Linotype" panose="02040502050505030304" pitchFamily="18" charset="0"/>
                        <a:ea typeface="+mn-ea"/>
                        <a:cs typeface="+mn-cs"/>
                      </a:endParaRP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E23TXWV46JPD-235135430-28</_dlc_DocId>
    <_dlc_DocIdUrl xmlns="22ec0dd7-095b-41f2-b8b8-a624496b8c6b">
      <Url>https://outside.vermont.gov/agency/VTRANS/external/docs/_layouts/15/DocIdRedir.aspx?ID=E23TXWV46JPD-235135430-28</Url>
      <Description>E23TXWV46JPD-235135430-28</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E37CDB-5A10-4EAE-A5AC-65F0F406671F}"/>
</file>

<file path=customXml/itemProps2.xml><?xml version="1.0" encoding="utf-8"?>
<ds:datastoreItem xmlns:ds="http://schemas.openxmlformats.org/officeDocument/2006/customXml" ds:itemID="{62BFD8B9-8972-437B-8C64-6EDC811A2019}"/>
</file>

<file path=customXml/itemProps3.xml><?xml version="1.0" encoding="utf-8"?>
<ds:datastoreItem xmlns:ds="http://schemas.openxmlformats.org/officeDocument/2006/customXml" ds:itemID="{D6B78BD3-6F74-4E00-AB91-E27231C8A40B}"/>
</file>

<file path=customXml/itemProps4.xml><?xml version="1.0" encoding="utf-8"?>
<ds:datastoreItem xmlns:ds="http://schemas.openxmlformats.org/officeDocument/2006/customXml" ds:itemID="{0AF9B53A-EE8B-4F03-8B63-1EFCAB3DC817}"/>
</file>

<file path=docProps/app.xml><?xml version="1.0" encoding="utf-8"?>
<Properties xmlns="http://schemas.openxmlformats.org/officeDocument/2006/extended-properties" xmlns:vt="http://schemas.openxmlformats.org/officeDocument/2006/docPropsVTypes">
  <Template/>
  <TotalTime>701</TotalTime>
  <Words>285</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vt:lpstr>
      <vt:lpstr>Franklin Gothic Book</vt:lpstr>
      <vt:lpstr>Franklin Gothic Demi</vt:lpstr>
      <vt:lpstr>Franklin Gothic Medium</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Parkany, Emily</cp:lastModifiedBy>
  <cp:revision>27</cp:revision>
  <cp:lastPrinted>2017-09-06T16:08:26Z</cp:lastPrinted>
  <dcterms:created xsi:type="dcterms:W3CDTF">2016-10-05T18:36:23Z</dcterms:created>
  <dcterms:modified xsi:type="dcterms:W3CDTF">2017-09-06T21:42:00Z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7410bf6d-81b1-4ae1-ac13-47d8b3ba51a6</vt:lpwstr>
  </property>
</Properties>
</file>